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A0E"/>
    <a:srgbClr val="22CFE6"/>
    <a:srgbClr val="B9E0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18212-FEE6-4E1A-9161-85196AC1394C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7BBF-4786-45AC-BF8C-879533CD3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462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18212-FEE6-4E1A-9161-85196AC1394C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7BBF-4786-45AC-BF8C-879533CD3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165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18212-FEE6-4E1A-9161-85196AC1394C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7BBF-4786-45AC-BF8C-879533CD3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766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18212-FEE6-4E1A-9161-85196AC1394C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7BBF-4786-45AC-BF8C-879533CD3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233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18212-FEE6-4E1A-9161-85196AC1394C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7BBF-4786-45AC-BF8C-879533CD3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43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18212-FEE6-4E1A-9161-85196AC1394C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7BBF-4786-45AC-BF8C-879533CD3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590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18212-FEE6-4E1A-9161-85196AC1394C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7BBF-4786-45AC-BF8C-879533CD3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18212-FEE6-4E1A-9161-85196AC1394C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7BBF-4786-45AC-BF8C-879533CD3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758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18212-FEE6-4E1A-9161-85196AC1394C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7BBF-4786-45AC-BF8C-879533CD3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424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18212-FEE6-4E1A-9161-85196AC1394C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7BBF-4786-45AC-BF8C-879533CD3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88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18212-FEE6-4E1A-9161-85196AC1394C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7BBF-4786-45AC-BF8C-879533CD3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640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18212-FEE6-4E1A-9161-85196AC1394C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B7BBF-4786-45AC-BF8C-879533CD3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451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xmlns="" id="{DB97E823-2537-419C-9E8B-4C1380F09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11944"/>
          </a:xfrm>
          <a:solidFill>
            <a:srgbClr val="00B050"/>
          </a:solidFill>
        </p:spPr>
        <p:txBody>
          <a:bodyPr>
            <a:noAutofit/>
          </a:bodyPr>
          <a:lstStyle/>
          <a:p>
            <a:pPr algn="ctr">
              <a:lnSpc>
                <a:spcPct val="125000"/>
              </a:lnSpc>
            </a:pPr>
            <a:r>
              <a:rPr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新型コロナウイルス感染拡大</a:t>
            </a:r>
            <a:r>
              <a:rPr lang="ja-JP" altLang="en-US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のもとでも</a:t>
            </a:r>
            <a:r>
              <a:rPr lang="en-US" altLang="ja-JP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健保組合</a:t>
            </a:r>
            <a:r>
              <a:rPr lang="ja-JP" altLang="en-US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は加入者のみなさまのために</a:t>
            </a:r>
            <a:r>
              <a:rPr lang="ja-JP" altLang="en-US" sz="28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業務</a:t>
            </a:r>
            <a:r>
              <a:rPr lang="ja-JP" altLang="en-US" sz="2800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28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継続</a:t>
            </a:r>
            <a:r>
              <a:rPr lang="ja-JP" altLang="en-US" sz="2800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します</a:t>
            </a:r>
            <a:endParaRPr lang="ja-JP" altLang="en-US" sz="2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xmlns="" id="{12C8B23B-5EF0-47F8-8791-5C55A1E3C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709" y="908912"/>
            <a:ext cx="8354291" cy="5949088"/>
          </a:xfrm>
          <a:ln w="57150">
            <a:noFill/>
          </a:ln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endParaRPr lang="en-US" altLang="ja-JP" u="sng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ja-JP" altLang="en-US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検査や入院等の医療費に対する</a:t>
            </a:r>
            <a:r>
              <a:rPr lang="ja-JP" altLang="en-US" b="1" u="sng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保険給付</a:t>
            </a:r>
            <a:endParaRPr lang="en-US" altLang="ja-JP" b="1" u="sng" dirty="0">
              <a:solidFill>
                <a:schemeClr val="accent6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ja-JP" altLang="en-US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感染者等の労務不能</a:t>
            </a:r>
            <a:r>
              <a:rPr lang="ja-JP" altLang="en-US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時の</a:t>
            </a:r>
            <a:r>
              <a:rPr lang="ja-JP" altLang="en-US" b="1" u="sng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生計費</a:t>
            </a:r>
            <a:r>
              <a:rPr lang="ja-JP" altLang="en-US" b="1" u="sng" dirty="0" smtClean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補助</a:t>
            </a:r>
            <a:r>
              <a:rPr lang="ja-JP" altLang="en-US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傷病手当金）</a:t>
            </a:r>
            <a:endParaRPr lang="en-US" altLang="ja-JP" u="sng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ja-JP" altLang="en-US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各種の</a:t>
            </a:r>
            <a:r>
              <a:rPr lang="ja-JP" altLang="en-US" b="1" u="sng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現金給付</a:t>
            </a:r>
            <a:r>
              <a:rPr lang="ja-JP" altLang="en-US" sz="19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（高額療養費、</a:t>
            </a:r>
            <a:r>
              <a:rPr lang="ja-JP" altLang="en-US" sz="19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出産育児一時金・手当金、治療用装具等</a:t>
            </a:r>
            <a:r>
              <a:rPr lang="ja-JP" altLang="en-US" sz="19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900" u="sng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ja-JP" altLang="en-US" b="1" u="sng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保険証</a:t>
            </a:r>
            <a:r>
              <a:rPr lang="ja-JP" altLang="en-US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b="1" u="sng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資格</a:t>
            </a:r>
            <a:r>
              <a:rPr lang="ja-JP" altLang="en-US" b="1" u="sng" dirty="0" smtClean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証明書・限度額認定証</a:t>
            </a:r>
            <a:r>
              <a:rPr lang="ja-JP" altLang="en-US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の発行</a:t>
            </a:r>
            <a:endParaRPr lang="en-US" altLang="ja-JP" u="sng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ja-JP" altLang="en-US" b="1" u="sng" dirty="0" smtClean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保健事業</a:t>
            </a:r>
            <a:r>
              <a:rPr lang="ja-JP" altLang="en-US" sz="2100" b="1" u="sng" dirty="0" smtClean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2100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PepUp</a:t>
            </a:r>
            <a:r>
              <a:rPr lang="ja-JP" altLang="en-US" sz="21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ﾎﾟｲﾝﾄ</a:t>
            </a:r>
            <a:r>
              <a:rPr lang="en-US" altLang="ja-JP" sz="21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､</a:t>
            </a:r>
            <a:r>
              <a:rPr lang="ja-JP" altLang="en-US" sz="21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健診･がん検診</a:t>
            </a:r>
            <a:r>
              <a:rPr lang="en-US" altLang="ja-JP" sz="21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､</a:t>
            </a:r>
            <a:r>
              <a:rPr lang="ja-JP" altLang="en-US" sz="21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禁煙助成</a:t>
            </a:r>
            <a:r>
              <a:rPr lang="en-US" altLang="ja-JP" sz="21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､</a:t>
            </a:r>
            <a:r>
              <a:rPr lang="ja-JP" altLang="en-US" sz="21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不妊治療</a:t>
            </a:r>
            <a:r>
              <a:rPr lang="en-US" altLang="ja-JP" sz="21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､</a:t>
            </a:r>
            <a:r>
              <a:rPr lang="ja-JP" altLang="en-US" sz="21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学習啓発補助）</a:t>
            </a:r>
            <a:endParaRPr lang="en-US" altLang="ja-JP" sz="2100" u="sng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ja-JP" altLang="en-US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制度の広報や</a:t>
            </a:r>
            <a:r>
              <a:rPr lang="en-US" altLang="ja-JP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､</a:t>
            </a:r>
            <a:r>
              <a:rPr lang="ja-JP" altLang="en-US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健康維持･感染症等予防に関する</a:t>
            </a:r>
            <a:r>
              <a:rPr lang="ja-JP" altLang="en-US" b="1" u="sng" dirty="0" smtClean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情報</a:t>
            </a:r>
            <a:r>
              <a:rPr lang="ja-JP" altLang="en-US" b="1" u="sng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提供</a:t>
            </a:r>
            <a:endParaRPr lang="en-US" altLang="ja-JP" b="1" u="sng" dirty="0">
              <a:solidFill>
                <a:schemeClr val="accent6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200000"/>
              </a:lnSpc>
              <a:buNone/>
            </a:pPr>
            <a:endParaRPr kumimoji="1" lang="ja-JP" altLang="en-US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xmlns="" id="{2D0DA1F0-7838-41FF-AA2E-676EC743C8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7590" y="4059498"/>
            <a:ext cx="1160806" cy="1160806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xmlns="" id="{FB7BEA82-90E9-421E-90E5-BAF2DD606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522" y="1683899"/>
            <a:ext cx="1000670" cy="100067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xmlns="" id="{B4DD08DA-F80D-4E2C-878C-67A53A0BA9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478" y="2483994"/>
            <a:ext cx="970453" cy="970453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xmlns="" id="{573549BC-8B0B-4473-A3A2-7E1800015E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305" y="3289620"/>
            <a:ext cx="970453" cy="970453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xmlns="" id="{7E2E00F8-BFE7-482F-986D-E239072E01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8151" y="5729901"/>
            <a:ext cx="1072143" cy="1072143"/>
          </a:xfrm>
          <a:prstGeom prst="rect">
            <a:avLst/>
          </a:prstGeom>
        </p:spPr>
      </p:pic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xmlns="" id="{CD853D76-F060-4AD5-BAE9-D1D09B2ADD38}"/>
              </a:ext>
            </a:extLst>
          </p:cNvPr>
          <p:cNvGrpSpPr/>
          <p:nvPr/>
        </p:nvGrpSpPr>
        <p:grpSpPr>
          <a:xfrm>
            <a:off x="7024261" y="1834826"/>
            <a:ext cx="1704105" cy="1007191"/>
            <a:chOff x="7329061" y="1052945"/>
            <a:chExt cx="1704105" cy="1007191"/>
          </a:xfrm>
        </p:grpSpPr>
        <p:sp>
          <p:nvSpPr>
            <p:cNvPr id="2" name="吹き出し: 角を丸めた四角形 1">
              <a:extLst>
                <a:ext uri="{FF2B5EF4-FFF2-40B4-BE49-F238E27FC236}">
                  <a16:creationId xmlns:a16="http://schemas.microsoft.com/office/drawing/2014/main" xmlns="" id="{118FAFF6-85EC-4314-AFC0-F0CDC5422EFB}"/>
                </a:ext>
              </a:extLst>
            </p:cNvPr>
            <p:cNvSpPr/>
            <p:nvPr/>
          </p:nvSpPr>
          <p:spPr>
            <a:xfrm>
              <a:off x="7495310" y="1052945"/>
              <a:ext cx="1537856" cy="1007191"/>
            </a:xfrm>
            <a:prstGeom prst="wedgeRoundRectCallout">
              <a:avLst>
                <a:gd name="adj1" fmla="val -21477"/>
                <a:gd name="adj2" fmla="val -46845"/>
                <a:gd name="adj3" fmla="val 16667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医療費の</a:t>
              </a:r>
              <a:r>
                <a:rPr kumimoji="1" lang="en-US" altLang="ja-JP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割</a:t>
              </a:r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は健保組合が</a:t>
              </a:r>
              <a:endPara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ct val="120000"/>
                </a:lnSpc>
              </a:pPr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払っています</a:t>
              </a:r>
            </a:p>
          </p:txBody>
        </p:sp>
        <p:sp>
          <p:nvSpPr>
            <p:cNvPr id="3" name="二等辺三角形 2">
              <a:extLst>
                <a:ext uri="{FF2B5EF4-FFF2-40B4-BE49-F238E27FC236}">
                  <a16:creationId xmlns:a16="http://schemas.microsoft.com/office/drawing/2014/main" xmlns="" id="{290CAA37-66E8-49CA-85E2-3C1CFDEF1564}"/>
                </a:ext>
              </a:extLst>
            </p:cNvPr>
            <p:cNvSpPr/>
            <p:nvPr/>
          </p:nvSpPr>
          <p:spPr>
            <a:xfrm rot="16200000">
              <a:off x="7287497" y="1343886"/>
              <a:ext cx="277091" cy="193964"/>
            </a:xfrm>
            <a:prstGeom prst="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ハート 12"/>
          <p:cNvSpPr/>
          <p:nvPr/>
        </p:nvSpPr>
        <p:spPr>
          <a:xfrm>
            <a:off x="210563" y="5220304"/>
            <a:ext cx="444500" cy="414698"/>
          </a:xfrm>
          <a:prstGeom prst="hear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482600" y="1359537"/>
            <a:ext cx="8369299" cy="419333"/>
          </a:xfrm>
          <a:prstGeom prst="roundRect">
            <a:avLst/>
          </a:prstGeom>
          <a:solidFill>
            <a:srgbClr val="E9FA0E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500" dirty="0" smtClean="0">
                <a:ln w="9525"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※</a:t>
            </a:r>
            <a:r>
              <a:rPr kumimoji="1" lang="ja-JP" altLang="en-US" sz="1500" dirty="0" smtClean="0">
                <a:ln w="9525"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健保職員も安全確保のため在宅勤務中心の中で、対応に日数を要する点ご了承ください</a:t>
            </a:r>
            <a:r>
              <a:rPr kumimoji="1" lang="ja-JP" altLang="en-US" sz="1400" dirty="0" smtClean="0">
                <a:ln w="9525"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。</a:t>
            </a:r>
            <a:endParaRPr kumimoji="1" lang="ja-JP" altLang="en-US" sz="1400" dirty="0">
              <a:ln w="9525">
                <a:solidFill>
                  <a:schemeClr val="tx1"/>
                </a:solidFill>
              </a:ln>
              <a:solidFill>
                <a:schemeClr val="accent6">
                  <a:lumMod val="7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20086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</TotalTime>
  <Words>130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新型コロナウイルス感染拡大のもとでも 健保組合は加入者のみなさまのために業務を継続します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新型コロナウイルス感染拡大のもとでの健保組合の役割</dc:title>
  <dc:creator>健康保険組合連合会</dc:creator>
  <cp:lastModifiedBy>ITO Masaki/伊東　正樹</cp:lastModifiedBy>
  <cp:revision>27</cp:revision>
  <cp:lastPrinted>2020-04-20T02:41:12Z</cp:lastPrinted>
  <dcterms:created xsi:type="dcterms:W3CDTF">2020-04-08T05:37:37Z</dcterms:created>
  <dcterms:modified xsi:type="dcterms:W3CDTF">2020-04-30T14:14:32Z</dcterms:modified>
</cp:coreProperties>
</file>